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9" r:id="rId3"/>
    <p:sldId id="270" r:id="rId4"/>
    <p:sldId id="266" r:id="rId5"/>
    <p:sldId id="268" r:id="rId6"/>
    <p:sldId id="257" r:id="rId7"/>
    <p:sldId id="258" r:id="rId8"/>
    <p:sldId id="259" r:id="rId9"/>
    <p:sldId id="260" r:id="rId10"/>
    <p:sldId id="261" r:id="rId11"/>
    <p:sldId id="262" r:id="rId12"/>
    <p:sldId id="265" r:id="rId13"/>
    <p:sldId id="263" r:id="rId14"/>
    <p:sldId id="264" r:id="rId15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71" autoAdjust="0"/>
  </p:normalViewPr>
  <p:slideViewPr>
    <p:cSldViewPr>
      <p:cViewPr>
        <p:scale>
          <a:sx n="90" d="100"/>
          <a:sy n="90" d="100"/>
        </p:scale>
        <p:origin x="-58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22C5-45AE-456D-AE26-FBD320DE2F54}" type="datetimeFigureOut">
              <a:rPr lang="ca-ES" smtClean="0"/>
              <a:t>21/03/2012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56DF2-0F7E-49DB-9D49-379F91A0AC4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22C5-45AE-456D-AE26-FBD320DE2F54}" type="datetimeFigureOut">
              <a:rPr lang="ca-ES" smtClean="0"/>
              <a:t>21/03/2012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56DF2-0F7E-49DB-9D49-379F91A0AC4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22C5-45AE-456D-AE26-FBD320DE2F54}" type="datetimeFigureOut">
              <a:rPr lang="ca-ES" smtClean="0"/>
              <a:t>21/03/2012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56DF2-0F7E-49DB-9D49-379F91A0AC4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22C5-45AE-456D-AE26-FBD320DE2F54}" type="datetimeFigureOut">
              <a:rPr lang="ca-ES" smtClean="0"/>
              <a:t>21/03/2012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56DF2-0F7E-49DB-9D49-379F91A0AC4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22C5-45AE-456D-AE26-FBD320DE2F54}" type="datetimeFigureOut">
              <a:rPr lang="ca-ES" smtClean="0"/>
              <a:t>21/03/2012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56DF2-0F7E-49DB-9D49-379F91A0AC4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22C5-45AE-456D-AE26-FBD320DE2F54}" type="datetimeFigureOut">
              <a:rPr lang="ca-ES" smtClean="0"/>
              <a:t>21/03/2012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56DF2-0F7E-49DB-9D49-379F91A0AC42}" type="slidenum">
              <a:rPr lang="ca-ES" smtClean="0"/>
              <a:t>‹Nº›</a:t>
            </a:fld>
            <a:endParaRPr lang="ca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22C5-45AE-456D-AE26-FBD320DE2F54}" type="datetimeFigureOut">
              <a:rPr lang="ca-ES" smtClean="0"/>
              <a:t>21/03/2012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56DF2-0F7E-49DB-9D49-379F91A0AC4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22C5-45AE-456D-AE26-FBD320DE2F54}" type="datetimeFigureOut">
              <a:rPr lang="ca-ES" smtClean="0"/>
              <a:t>21/03/2012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56DF2-0F7E-49DB-9D49-379F91A0AC4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22C5-45AE-456D-AE26-FBD320DE2F54}" type="datetimeFigureOut">
              <a:rPr lang="ca-ES" smtClean="0"/>
              <a:t>21/03/2012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56DF2-0F7E-49DB-9D49-379F91A0AC4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22C5-45AE-456D-AE26-FBD320DE2F54}" type="datetimeFigureOut">
              <a:rPr lang="ca-ES" smtClean="0"/>
              <a:t>21/03/2012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A56DF2-0F7E-49DB-9D49-379F91A0AC4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22C5-45AE-456D-AE26-FBD320DE2F54}" type="datetimeFigureOut">
              <a:rPr lang="ca-ES" smtClean="0"/>
              <a:t>21/03/2012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56DF2-0F7E-49DB-9D49-379F91A0AC4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EE422C5-45AE-456D-AE26-FBD320DE2F54}" type="datetimeFigureOut">
              <a:rPr lang="ca-ES" smtClean="0"/>
              <a:t>21/03/2012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9A56DF2-0F7E-49DB-9D49-379F91A0AC42}" type="slidenum">
              <a:rPr lang="ca-ES" smtClean="0"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microsoft.com/office/2007/relationships/hdphoto" Target="../media/hdphoto3.wdp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tec.cat/~lcasas1/" TargetMode="External"/><Relationship Id="rId2" Type="http://schemas.openxmlformats.org/officeDocument/2006/relationships/hyperlink" Target="http://www.aulamedia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6YwJdrgdt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hobbytoon.com/imagenes/imagenesArticulos/105/persepack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3976" y="332656"/>
            <a:ext cx="7772400" cy="2376264"/>
          </a:xfrm>
        </p:spPr>
        <p:txBody>
          <a:bodyPr/>
          <a:lstStyle/>
          <a:p>
            <a:r>
              <a:rPr lang="ca-ES" dirty="0" smtClean="0"/>
              <a:t>        </a:t>
            </a:r>
            <a:r>
              <a:rPr lang="ca-ES" sz="2800" b="1" dirty="0" smtClean="0"/>
              <a:t>ECA </a:t>
            </a:r>
            <a:r>
              <a:rPr lang="ca-ES" sz="2800" b="1" dirty="0"/>
              <a:t>? què és ECA? ...</a:t>
            </a:r>
            <a:br>
              <a:rPr lang="ca-ES" sz="2800" b="1" dirty="0"/>
            </a:br>
            <a:r>
              <a:rPr lang="ca-ES" dirty="0" smtClean="0"/>
              <a:t>  </a:t>
            </a:r>
            <a:r>
              <a:rPr lang="ca-ES" sz="2000" dirty="0" smtClean="0"/>
              <a:t>per Fomentar </a:t>
            </a:r>
            <a:r>
              <a:rPr lang="ca-ES" sz="2000" dirty="0"/>
              <a:t>la mirada crítica</a:t>
            </a:r>
            <a:r>
              <a:rPr lang="ca-ES" dirty="0" smtClean="0"/>
              <a:t/>
            </a:r>
            <a:br>
              <a:rPr lang="ca-ES" dirty="0" smtClean="0"/>
            </a:br>
            <a:r>
              <a:rPr lang="ca-ES" sz="1600" dirty="0" smtClean="0"/>
              <a:t> </a:t>
            </a:r>
            <a:r>
              <a:rPr lang="ca-ES" dirty="0"/>
              <a:t/>
            </a:r>
            <a:br>
              <a:rPr lang="ca-ES" dirty="0"/>
            </a:br>
            <a:r>
              <a:rPr lang="ca-ES" sz="2400" b="1" dirty="0" smtClean="0"/>
              <a:t>Mirem anuncis: les joguines</a:t>
            </a:r>
            <a:endParaRPr lang="ca-ES" sz="24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19140000">
            <a:off x="1721207" y="3364221"/>
            <a:ext cx="6511131" cy="329259"/>
          </a:xfrm>
        </p:spPr>
        <p:txBody>
          <a:bodyPr>
            <a:normAutofit fontScale="92500"/>
          </a:bodyPr>
          <a:lstStyle/>
          <a:p>
            <a:r>
              <a:rPr lang="ca-ES" dirty="0" smtClean="0"/>
              <a:t>Activitat d’educació en comunicació audiovisual </a:t>
            </a:r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156176" y="5373216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3r de primària </a:t>
            </a:r>
          </a:p>
          <a:p>
            <a:pPr algn="ctr"/>
            <a:r>
              <a:rPr lang="ca-ES" dirty="0" smtClean="0"/>
              <a:t>EL CARME-VEDRUNA</a:t>
            </a:r>
          </a:p>
          <a:p>
            <a:pPr algn="ctr"/>
            <a:r>
              <a:rPr lang="ca-ES" dirty="0" smtClean="0"/>
              <a:t>MANLLEU</a:t>
            </a:r>
          </a:p>
          <a:p>
            <a:endParaRPr lang="ca-ES" dirty="0"/>
          </a:p>
          <a:p>
            <a:endParaRPr lang="ca-ES" dirty="0" smtClean="0"/>
          </a:p>
          <a:p>
            <a:endParaRPr lang="ca-ES" dirty="0"/>
          </a:p>
        </p:txBody>
      </p:sp>
      <p:pic>
        <p:nvPicPr>
          <p:cNvPr id="1026" name="Picture 2" descr="Logo El Carme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3" t="7751" b="66098"/>
          <a:stretch/>
        </p:blipFill>
        <p:spPr bwMode="auto">
          <a:xfrm>
            <a:off x="0" y="0"/>
            <a:ext cx="2808312" cy="106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62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33056"/>
            <a:ext cx="1944638" cy="274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/>
            </a:r>
            <a:br>
              <a:rPr lang="ca-ES" dirty="0" smtClean="0"/>
            </a:br>
            <a:r>
              <a:rPr lang="ca-ES" sz="3200" b="1" dirty="0" smtClean="0">
                <a:solidFill>
                  <a:srgbClr val="0070C0"/>
                </a:solidFill>
              </a:rPr>
              <a:t>És </a:t>
            </a:r>
            <a:r>
              <a:rPr lang="ca-ES" sz="3200" b="1" dirty="0">
                <a:solidFill>
                  <a:srgbClr val="0070C0"/>
                </a:solidFill>
              </a:rPr>
              <a:t>el moment  de:</a:t>
            </a:r>
            <a:r>
              <a:rPr lang="ca-ES" dirty="0"/>
              <a:t/>
            </a:r>
            <a:br>
              <a:rPr lang="ca-ES" dirty="0"/>
            </a:b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365391"/>
            <a:ext cx="7520940" cy="3579849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a-ES" sz="2800" dirty="0" smtClean="0"/>
              <a:t>Les sensacions finals.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a-ES" sz="2800" dirty="0" smtClean="0"/>
              <a:t>Quines són </a:t>
            </a:r>
            <a:r>
              <a:rPr lang="ca-ES" sz="2800" dirty="0"/>
              <a:t>les coses que no són igual com </a:t>
            </a:r>
            <a:r>
              <a:rPr lang="ca-ES" sz="2800" dirty="0" smtClean="0"/>
              <a:t>ens pensàvem.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a-ES" sz="2800" dirty="0" smtClean="0"/>
              <a:t>I l’hora de la reflexió : Què  n’hem </a:t>
            </a:r>
            <a:r>
              <a:rPr lang="ca-ES" sz="2800" dirty="0"/>
              <a:t>tret d’aquesta </a:t>
            </a:r>
            <a:r>
              <a:rPr lang="ca-ES" sz="2800" dirty="0" smtClean="0"/>
              <a:t>activitat ?</a:t>
            </a:r>
            <a:endParaRPr lang="ca-ES" sz="2800" dirty="0"/>
          </a:p>
          <a:p>
            <a:pPr marL="0" indent="0"/>
            <a:endParaRPr lang="ca-ES" sz="32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52" y="4945240"/>
            <a:ext cx="972108" cy="97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02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260648"/>
            <a:ext cx="7520940" cy="548640"/>
          </a:xfrm>
        </p:spPr>
        <p:txBody>
          <a:bodyPr/>
          <a:lstStyle/>
          <a:p>
            <a:r>
              <a:rPr lang="ca-ES" sz="3200" b="1" dirty="0" smtClean="0">
                <a:solidFill>
                  <a:srgbClr val="0070C0"/>
                </a:solidFill>
              </a:rPr>
              <a:t>Imatges de l’activitat</a:t>
            </a:r>
            <a:endParaRPr lang="ca-ES" sz="3200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sz="2000" dirty="0" smtClean="0"/>
              <a:t>Desembre de 2010</a:t>
            </a:r>
            <a:endParaRPr lang="ca-E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74388"/>
            <a:ext cx="2948422" cy="22146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56" y="4077072"/>
            <a:ext cx="3210304" cy="2411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5" descr="https://mail.google.com/mail/?attid=0.3&amp;disp=emb&amp;view=att&amp;th=1306a3189987486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7" name="AutoShape 7" descr="https://mail.google.com/mail/?attid=0.3&amp;disp=emb&amp;view=att&amp;th=1306a31899874862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79566"/>
            <a:ext cx="3457933" cy="2593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03" y="3867149"/>
            <a:ext cx="3489329" cy="26169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2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548640"/>
          </a:xfrm>
        </p:spPr>
        <p:txBody>
          <a:bodyPr/>
          <a:lstStyle/>
          <a:p>
            <a:r>
              <a:rPr lang="ca-ES" sz="3200" b="1" dirty="0" smtClean="0">
                <a:solidFill>
                  <a:srgbClr val="0070C0"/>
                </a:solidFill>
              </a:rPr>
              <a:t>El treball dels alumnes</a:t>
            </a:r>
            <a:endParaRPr lang="es-ES" sz="3200" b="1" dirty="0">
              <a:solidFill>
                <a:srgbClr val="0070C0"/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2664296" cy="3808206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415" y="980728"/>
            <a:ext cx="3721150" cy="577633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48880"/>
            <a:ext cx="2755790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4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191032"/>
          </a:xfrm>
        </p:spPr>
        <p:txBody>
          <a:bodyPr/>
          <a:lstStyle/>
          <a:p>
            <a:r>
              <a:rPr lang="ca-ES" b="1" dirty="0" smtClean="0">
                <a:solidFill>
                  <a:srgbClr val="0070C0"/>
                </a:solidFill>
              </a:rPr>
              <a:t>Per  si  us interessa  ampliar  en </a:t>
            </a:r>
            <a:br>
              <a:rPr lang="ca-ES" b="1" dirty="0" smtClean="0">
                <a:solidFill>
                  <a:srgbClr val="0070C0"/>
                </a:solidFill>
              </a:rPr>
            </a:br>
            <a:r>
              <a:rPr lang="ca-ES" b="1" dirty="0" smtClean="0">
                <a:solidFill>
                  <a:srgbClr val="0070C0"/>
                </a:solidFill>
              </a:rPr>
              <a:t>Educació en Comunicació Audiovisual:</a:t>
            </a:r>
            <a:endParaRPr lang="ca-ES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865375"/>
            <a:ext cx="8352928" cy="3579849"/>
          </a:xfrm>
        </p:spPr>
        <p:txBody>
          <a:bodyPr>
            <a:normAutofit fontScale="92500" lnSpcReduction="20000"/>
          </a:bodyPr>
          <a:lstStyle/>
          <a:p>
            <a:endParaRPr lang="ca-ES" sz="2800" dirty="0" smtClean="0">
              <a:hlinkClick r:id="rId2"/>
            </a:endParaRPr>
          </a:p>
          <a:p>
            <a:r>
              <a:rPr lang="ca-ES" sz="2800" dirty="0" smtClean="0">
                <a:hlinkClick r:id="rId2"/>
              </a:rPr>
              <a:t>http</a:t>
            </a:r>
            <a:r>
              <a:rPr lang="ca-ES" sz="2800" dirty="0">
                <a:hlinkClick r:id="rId2"/>
              </a:rPr>
              <a:t>://www.aulamedia.org</a:t>
            </a:r>
            <a:r>
              <a:rPr lang="ca-ES" sz="2800" dirty="0" smtClean="0">
                <a:hlinkClick r:id="rId2"/>
              </a:rPr>
              <a:t>/</a:t>
            </a:r>
            <a:endParaRPr lang="ca-ES" sz="2800" dirty="0" smtClean="0"/>
          </a:p>
          <a:p>
            <a:r>
              <a:rPr lang="es-ES" sz="2800" dirty="0">
                <a:hlinkClick r:id="rId3"/>
              </a:rPr>
              <a:t>http://www.xtec.cat/~lcasas1/</a:t>
            </a:r>
            <a:endParaRPr lang="ca-ES" sz="2800" dirty="0"/>
          </a:p>
          <a:p>
            <a:endParaRPr lang="ca-ES" sz="2800" dirty="0" smtClean="0"/>
          </a:p>
          <a:p>
            <a:r>
              <a:rPr lang="ca-ES" sz="2800" dirty="0" smtClean="0"/>
              <a:t>Bibliografia:</a:t>
            </a:r>
          </a:p>
          <a:p>
            <a:r>
              <a:rPr lang="ca-ES" sz="2200" dirty="0"/>
              <a:t>Aurora </a:t>
            </a:r>
            <a:r>
              <a:rPr lang="ca-ES" sz="2200" dirty="0" err="1"/>
              <a:t>Maquinay</a:t>
            </a:r>
            <a:r>
              <a:rPr lang="ca-ES" sz="2200" dirty="0"/>
              <a:t> </a:t>
            </a:r>
            <a:r>
              <a:rPr lang="ca-ES" sz="2200" dirty="0" smtClean="0"/>
              <a:t>, L'Educació </a:t>
            </a:r>
            <a:r>
              <a:rPr lang="ca-ES" sz="2200" dirty="0"/>
              <a:t>àudio-visual.  </a:t>
            </a:r>
            <a:r>
              <a:rPr lang="ca-ES" sz="2200" dirty="0" smtClean="0"/>
              <a:t>Educació </a:t>
            </a:r>
            <a:r>
              <a:rPr lang="ca-ES" sz="2200" dirty="0"/>
              <a:t>Infantil i </a:t>
            </a:r>
            <a:r>
              <a:rPr lang="ca-ES" sz="2200" dirty="0" smtClean="0"/>
              <a:t>Primària </a:t>
            </a:r>
          </a:p>
          <a:p>
            <a:r>
              <a:rPr lang="ca-ES" sz="2200" dirty="0" smtClean="0"/>
              <a:t>Generalitat de Catalunya .      Barcelona </a:t>
            </a:r>
            <a:r>
              <a:rPr lang="ca-ES" sz="2200" dirty="0"/>
              <a:t>1994</a:t>
            </a:r>
          </a:p>
          <a:p>
            <a:endParaRPr lang="ca-ES" sz="1800" dirty="0" smtClean="0"/>
          </a:p>
          <a:p>
            <a:r>
              <a:rPr lang="ca-ES" sz="1800" dirty="0" smtClean="0"/>
              <a:t>                                                                 </a:t>
            </a:r>
            <a:endParaRPr lang="ca-ES" sz="1800" dirty="0"/>
          </a:p>
        </p:txBody>
      </p:sp>
    </p:spTree>
    <p:extLst>
      <p:ext uri="{BB962C8B-B14F-4D97-AF65-F5344CB8AC3E}">
        <p14:creationId xmlns:p14="http://schemas.microsoft.com/office/powerpoint/2010/main" val="151965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764704"/>
            <a:ext cx="7416824" cy="3888432"/>
          </a:xfrm>
        </p:spPr>
        <p:txBody>
          <a:bodyPr/>
          <a:lstStyle/>
          <a:p>
            <a:pPr algn="ctr"/>
            <a:r>
              <a:rPr lang="ca-ES" dirty="0"/>
              <a:t>“Oblidar-se de l’Educació en Comunicació, oblidar-se de la necessitat d’ensenyar a tenir una mirada crítica davant les </a:t>
            </a:r>
            <a:r>
              <a:rPr lang="ca-ES" dirty="0" smtClean="0"/>
              <a:t>pantalles, </a:t>
            </a:r>
            <a:r>
              <a:rPr lang="ca-ES" dirty="0"/>
              <a:t>resulta </a:t>
            </a:r>
            <a:r>
              <a:rPr lang="ca-ES" dirty="0" smtClean="0"/>
              <a:t>tan greu </a:t>
            </a:r>
            <a:r>
              <a:rPr lang="ca-ES" dirty="0"/>
              <a:t>com si només s’ensenyés a sumar i a multiplicar; i no a restar i </a:t>
            </a:r>
            <a:r>
              <a:rPr lang="ca-ES" dirty="0" smtClean="0"/>
              <a:t>dividir</a:t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sz="2000" dirty="0" smtClean="0"/>
              <a:t>Xavier </a:t>
            </a:r>
            <a:r>
              <a:rPr lang="ca-ES" sz="2000" dirty="0" err="1" smtClean="0"/>
              <a:t>breil</a:t>
            </a:r>
            <a:r>
              <a:rPr lang="ca-ES" dirty="0" smtClean="0"/>
              <a:t> </a:t>
            </a:r>
            <a:r>
              <a:rPr lang="ca-ES" dirty="0"/>
              <a:t>, </a:t>
            </a:r>
            <a:r>
              <a:rPr lang="ca-ES" sz="2000" i="1" dirty="0"/>
              <a:t>L’educació mediàtica: una proposta </a:t>
            </a:r>
            <a:r>
              <a:rPr lang="ca-ES" sz="2000" i="1" dirty="0" smtClean="0"/>
              <a:t>europea</a:t>
            </a:r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397869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/>
              <a:t>Què és l’ECA?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40540"/>
          </a:xfrm>
        </p:spPr>
        <p:txBody>
          <a:bodyPr>
            <a:normAutofit/>
          </a:bodyPr>
          <a:lstStyle/>
          <a:p>
            <a:pPr algn="just"/>
            <a:r>
              <a:rPr lang="ca-ES" sz="2400" dirty="0" smtClean="0"/>
              <a:t>     El Programa d'Educació en comunicació audiovisual, d’ara en endavant ECA, té com objectiu potenciar la competència comunicativa audiovisual de l’alumnat, per tal que sigui capaç de comprendre i analitzar críticament els missatges audiovisuals entesos com a portadors d’ideologia i de valors, conèixer els processos de producció dels mitjans, i aprendre a crear els seus propis missatges audiovisuals utilitzant les eines tecnològiques necessàries.</a:t>
            </a:r>
            <a:endParaRPr lang="ca-ES" sz="24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412"/>
            <a:ext cx="1585304" cy="11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4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err="1" smtClean="0"/>
              <a:t>Eca</a:t>
            </a:r>
            <a:r>
              <a:rPr lang="ca-ES" b="1" dirty="0" smtClean="0"/>
              <a:t> a l’escola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12548"/>
          </a:xfrm>
        </p:spPr>
        <p:txBody>
          <a:bodyPr>
            <a:noAutofit/>
          </a:bodyPr>
          <a:lstStyle/>
          <a:p>
            <a:pPr algn="just"/>
            <a:r>
              <a:rPr lang="ca-ES" sz="3200" dirty="0" smtClean="0"/>
              <a:t>   </a:t>
            </a:r>
            <a:r>
              <a:rPr lang="ca-ES" sz="2800" dirty="0" smtClean="0"/>
              <a:t>A </a:t>
            </a:r>
            <a:r>
              <a:rPr lang="ca-ES" sz="2800" dirty="0"/>
              <a:t>l’escola, fa quatre cursos, vàrem implantar, a 3r de primària i com a prova pilot, una hora complementària </a:t>
            </a:r>
            <a:r>
              <a:rPr lang="ca-ES" sz="2800" dirty="0" smtClean="0"/>
              <a:t>d’ECA. </a:t>
            </a:r>
            <a:r>
              <a:rPr lang="ca-ES" sz="2800" dirty="0"/>
              <a:t>En ella s’hi volen resumir els conceptes més elementals per ser un primer tastet d’aquesta competència tan elemental, per esdevenir l’alumne un ciutadà crític en un futur no massa llunyà. </a:t>
            </a:r>
            <a:endParaRPr lang="es-ES" sz="2800" dirty="0"/>
          </a:p>
          <a:p>
            <a:pPr algn="just"/>
            <a:endParaRPr lang="es-ES" sz="32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412"/>
            <a:ext cx="1585304" cy="11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/>
              <a:t>JUSTIFICACIÓ DEL PROJECTE </a:t>
            </a:r>
            <a:r>
              <a:rPr lang="ca-ES" b="1" dirty="0" err="1" smtClean="0"/>
              <a:t>eca</a:t>
            </a:r>
            <a:r>
              <a:rPr lang="ca-ES" b="1" dirty="0" smtClean="0"/>
              <a:t>.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908720"/>
            <a:ext cx="7520940" cy="4176464"/>
          </a:xfrm>
        </p:spPr>
        <p:txBody>
          <a:bodyPr>
            <a:noAutofit/>
          </a:bodyPr>
          <a:lstStyle/>
          <a:p>
            <a:pPr algn="just"/>
            <a:r>
              <a:rPr lang="ca-ES" sz="1800" dirty="0" smtClean="0"/>
              <a:t>És important educar la mirada? Valorem-ho:</a:t>
            </a:r>
          </a:p>
          <a:p>
            <a:pPr algn="just"/>
            <a:r>
              <a:rPr lang="ca-ES" sz="1800" dirty="0" smtClean="0"/>
              <a:t>     “El consum de televisió és inversament proporcional a la crisi econòmica: quan menys feina hi ha, més es veu la tele. No és l'única, però aquesta és una de les raons que expliquen l'espectacular augment de la </a:t>
            </a:r>
            <a:r>
              <a:rPr lang="ca-ES" sz="1800" dirty="0" err="1" smtClean="0"/>
              <a:t>telefàgia</a:t>
            </a:r>
            <a:r>
              <a:rPr lang="ca-ES" sz="1800" dirty="0" smtClean="0"/>
              <a:t> el 2010, que ja assoleix la barrera mítica de les quatre hores davant el televisor per persona i dia. Segons un estudi de </a:t>
            </a:r>
            <a:r>
              <a:rPr lang="ca-ES" sz="1800" dirty="0" err="1" smtClean="0"/>
              <a:t>Barlovento</a:t>
            </a:r>
            <a:r>
              <a:rPr lang="ca-ES" sz="1800" dirty="0" smtClean="0"/>
              <a:t>, sobre dades de </a:t>
            </a:r>
            <a:r>
              <a:rPr lang="ca-ES" sz="1800" dirty="0" err="1" smtClean="0"/>
              <a:t>Kantar</a:t>
            </a:r>
            <a:r>
              <a:rPr lang="ca-ES" sz="1800" dirty="0" smtClean="0"/>
              <a:t> Media, cada espanyol va dedicar a la tele l'any passat una mitjana de 234 minuts. És a dir, 3 hores i 54 minuts diaris davant el televisor. I a Catalunya aquesta addicció a la petita pantalla és molt superior a la mitjana espanyola, ja que aquí ja s'ha superat la barrera de les quatre hores. Exactament, cada català es va passar el 2010 davant la tele 4 hores i 2 minuts diaris. Òbviament, és una mitjana, i per això hi haurà qui no arribarà a aquest </a:t>
            </a:r>
            <a:r>
              <a:rPr lang="ca-ES" sz="1800" dirty="0" err="1" smtClean="0"/>
              <a:t>teleconsum</a:t>
            </a:r>
            <a:r>
              <a:rPr lang="ca-ES" sz="1800" dirty="0" smtClean="0"/>
              <a:t>, però també n'hi haurà molts que el superaran àmpliament” .</a:t>
            </a:r>
          </a:p>
          <a:p>
            <a:endParaRPr lang="es-ES" sz="1800" dirty="0" smtClean="0"/>
          </a:p>
          <a:p>
            <a:r>
              <a:rPr lang="es-ES" sz="1800" dirty="0"/>
              <a:t> </a:t>
            </a:r>
            <a:r>
              <a:rPr lang="es-ES" sz="1800" dirty="0" smtClean="0"/>
              <a:t>   Manuel </a:t>
            </a:r>
            <a:r>
              <a:rPr lang="es-ES" sz="1800" dirty="0"/>
              <a:t>de Luna El Periódico de Catalunya. </a:t>
            </a:r>
            <a:r>
              <a:rPr lang="es-ES" sz="1800" dirty="0" err="1"/>
              <a:t>Dissabte</a:t>
            </a:r>
            <a:r>
              <a:rPr lang="es-ES" sz="1800" dirty="0"/>
              <a:t>, 8 de </a:t>
            </a:r>
            <a:r>
              <a:rPr lang="es-ES" sz="1800" dirty="0" err="1"/>
              <a:t>gener</a:t>
            </a:r>
            <a:r>
              <a:rPr lang="es-ES" sz="1800" dirty="0"/>
              <a:t> del 2011 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412"/>
            <a:ext cx="1585304" cy="11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1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692696"/>
            <a:ext cx="7520940" cy="3579849"/>
          </a:xfrm>
        </p:spPr>
        <p:txBody>
          <a:bodyPr>
            <a:noAutofit/>
          </a:bodyPr>
          <a:lstStyle/>
          <a:p>
            <a:r>
              <a:rPr lang="es-ES" sz="3200" dirty="0" smtClean="0"/>
              <a:t>   </a:t>
            </a:r>
            <a:r>
              <a:rPr lang="ca-ES" sz="3200" dirty="0" smtClean="0"/>
              <a:t>Davant d’aquestes reflexions, aquí es presenta unes sessions fetes pels volts de Nadal dins les hores d’ECA. Pretén ser com un gra de sorra per a la “supervivència-convivència” en el món de la imatge i que serveixi en un futur als nostres alumnes.</a:t>
            </a:r>
          </a:p>
          <a:p>
            <a:endParaRPr lang="es-ES" sz="40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412"/>
            <a:ext cx="1585304" cy="11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3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89040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908720"/>
            <a:ext cx="7520940" cy="3579849"/>
          </a:xfrm>
        </p:spPr>
        <p:txBody>
          <a:bodyPr>
            <a:normAutofit/>
          </a:bodyPr>
          <a:lstStyle/>
          <a:p>
            <a:r>
              <a:rPr lang="ca-ES" sz="8800" b="0" dirty="0" smtClean="0">
                <a:solidFill>
                  <a:srgbClr val="FF6600"/>
                </a:solidFill>
              </a:rPr>
              <a:t>Un helicòpter</a:t>
            </a:r>
          </a:p>
          <a:p>
            <a:r>
              <a:rPr lang="ca-ES" sz="3200" dirty="0" smtClean="0"/>
              <a:t>Ens ha agradat molt l’anunci</a:t>
            </a:r>
          </a:p>
          <a:p>
            <a:r>
              <a:rPr lang="ca-ES" sz="2800" dirty="0">
                <a:hlinkClick r:id="rId3"/>
              </a:rPr>
              <a:t>http://</a:t>
            </a:r>
            <a:r>
              <a:rPr lang="ca-ES" sz="2800" dirty="0" smtClean="0">
                <a:hlinkClick r:id="rId3"/>
              </a:rPr>
              <a:t>www.youtube.com/watch?v=o6YwJdrgdtA</a:t>
            </a:r>
            <a:r>
              <a:rPr lang="ca-ES" sz="2800" dirty="0" smtClean="0"/>
              <a:t>  </a:t>
            </a:r>
          </a:p>
          <a:p>
            <a:r>
              <a:rPr lang="ca-ES" sz="3200" dirty="0" smtClean="0"/>
              <a:t>I el projectem a la pissarra digital</a:t>
            </a:r>
          </a:p>
          <a:p>
            <a:endParaRPr lang="ca-ES" sz="3200" dirty="0" smtClean="0"/>
          </a:p>
          <a:p>
            <a:endParaRPr lang="ca-ES" sz="8000" dirty="0"/>
          </a:p>
          <a:p>
            <a:endParaRPr lang="ca-ES" sz="88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rgbClr val="0070C0"/>
                </a:solidFill>
              </a:rPr>
              <a:t>HEM TRIAT UNA JOGUINA TELEDIRIGIDA</a:t>
            </a:r>
            <a:endParaRPr lang="ca-E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3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180" y="3645024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96944" cy="548640"/>
          </a:xfrm>
        </p:spPr>
        <p:txBody>
          <a:bodyPr/>
          <a:lstStyle/>
          <a:p>
            <a:r>
              <a:rPr lang="ca-ES" b="1" dirty="0" smtClean="0">
                <a:solidFill>
                  <a:srgbClr val="0070C0"/>
                </a:solidFill>
              </a:rPr>
              <a:t>      En una primera sessió hem vist de l’anunci:</a:t>
            </a:r>
            <a:endParaRPr lang="ca-ES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412776"/>
            <a:ext cx="7520940" cy="3579849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ca-ES" sz="2800" dirty="0" smtClean="0"/>
              <a:t>Els elements </a:t>
            </a:r>
            <a:r>
              <a:rPr lang="ca-ES" sz="2800" dirty="0"/>
              <a:t>de la imatge que </a:t>
            </a:r>
            <a:r>
              <a:rPr lang="ca-ES" sz="2800" dirty="0" smtClean="0"/>
              <a:t> hi destaquen</a:t>
            </a:r>
            <a:r>
              <a:rPr lang="ca-ES" sz="2800" dirty="0"/>
              <a:t>. </a:t>
            </a:r>
            <a:endParaRPr lang="ca-ES" sz="2800" dirty="0" smtClean="0"/>
          </a:p>
          <a:p>
            <a:pPr>
              <a:buFont typeface="Arial" pitchFamily="34" charset="0"/>
              <a:buChar char="•"/>
            </a:pPr>
            <a:r>
              <a:rPr lang="ca-ES" sz="2800" dirty="0" smtClean="0"/>
              <a:t>El text </a:t>
            </a:r>
            <a:r>
              <a:rPr lang="ca-ES" sz="2800" dirty="0"/>
              <a:t>que llegim o </a:t>
            </a:r>
            <a:r>
              <a:rPr lang="ca-ES" sz="2800" dirty="0" smtClean="0"/>
              <a:t>escoltem.</a:t>
            </a:r>
          </a:p>
          <a:p>
            <a:pPr>
              <a:buFont typeface="Arial" pitchFamily="34" charset="0"/>
              <a:buChar char="•"/>
            </a:pPr>
            <a:r>
              <a:rPr lang="ca-ES" sz="2800" dirty="0" smtClean="0"/>
              <a:t>Els sons</a:t>
            </a:r>
            <a:r>
              <a:rPr lang="ca-ES" sz="2800" dirty="0"/>
              <a:t>. </a:t>
            </a:r>
            <a:endParaRPr lang="ca-ES" sz="2800" dirty="0" smtClean="0"/>
          </a:p>
          <a:p>
            <a:pPr>
              <a:buFont typeface="Arial" pitchFamily="34" charset="0"/>
              <a:buChar char="•"/>
            </a:pPr>
            <a:r>
              <a:rPr lang="ca-ES" sz="2800" dirty="0" smtClean="0"/>
              <a:t>La durada.</a:t>
            </a:r>
          </a:p>
          <a:p>
            <a:pPr>
              <a:buFont typeface="Arial" pitchFamily="34" charset="0"/>
              <a:buChar char="•"/>
            </a:pPr>
            <a:r>
              <a:rPr lang="ca-ES" sz="2800" dirty="0" smtClean="0"/>
              <a:t>Els </a:t>
            </a:r>
            <a:r>
              <a:rPr lang="ca-ES" sz="2800" dirty="0"/>
              <a:t>valors </a:t>
            </a:r>
            <a:r>
              <a:rPr lang="ca-ES" sz="2800" dirty="0" smtClean="0"/>
              <a:t>que ens transmet.</a:t>
            </a:r>
          </a:p>
          <a:p>
            <a:pPr marL="0" indent="0"/>
            <a:r>
              <a:rPr lang="ca-ES" sz="2800" dirty="0" smtClean="0"/>
              <a:t> </a:t>
            </a:r>
            <a:endParaRPr lang="ca-ES" sz="2800" dirty="0" smtClean="0"/>
          </a:p>
          <a:p>
            <a:pPr marL="0" indent="0"/>
            <a:r>
              <a:rPr lang="ca-ES" sz="2800" dirty="0" smtClean="0"/>
              <a:t>Finalment </a:t>
            </a:r>
            <a:r>
              <a:rPr lang="ca-ES" sz="2800" dirty="0" smtClean="0"/>
              <a:t>hem parlat </a:t>
            </a:r>
            <a:r>
              <a:rPr lang="ca-ES" sz="2800" dirty="0" smtClean="0"/>
              <a:t> sobre </a:t>
            </a:r>
            <a:r>
              <a:rPr lang="ca-ES" sz="2800" dirty="0" smtClean="0"/>
              <a:t>què</a:t>
            </a:r>
          </a:p>
          <a:p>
            <a:pPr marL="0" indent="0"/>
            <a:r>
              <a:rPr lang="ca-ES" sz="2800" dirty="0" smtClean="0"/>
              <a:t>ens </a:t>
            </a:r>
            <a:r>
              <a:rPr lang="ca-ES" sz="2800" dirty="0" smtClean="0"/>
              <a:t>ha </a:t>
            </a:r>
            <a:r>
              <a:rPr lang="ca-ES" sz="2800" dirty="0"/>
              <a:t>semblat </a:t>
            </a:r>
            <a:r>
              <a:rPr lang="ca-ES" sz="2800" dirty="0" smtClean="0"/>
              <a:t>l’anunci.</a:t>
            </a:r>
            <a:endParaRPr lang="ca-ES" sz="2800" dirty="0"/>
          </a:p>
          <a:p>
            <a:r>
              <a:rPr lang="ca-ES" sz="2800" dirty="0"/>
              <a:t> </a:t>
            </a:r>
          </a:p>
          <a:p>
            <a:pPr>
              <a:buFont typeface="Arial" pitchFamily="34" charset="0"/>
              <a:buChar char="•"/>
            </a:pPr>
            <a:endParaRPr lang="ca-ES" sz="2800" dirty="0" smtClean="0"/>
          </a:p>
          <a:p>
            <a:pPr>
              <a:buFont typeface="Arial" pitchFamily="34" charset="0"/>
              <a:buChar char="•"/>
            </a:pPr>
            <a:endParaRPr lang="ca-ES" sz="2800" dirty="0" smtClean="0"/>
          </a:p>
          <a:p>
            <a:pPr>
              <a:buFont typeface="Arial" pitchFamily="34" charset="0"/>
              <a:buChar char="•"/>
            </a:pPr>
            <a:endParaRPr lang="ca-ES" sz="2800" dirty="0" smtClean="0"/>
          </a:p>
          <a:p>
            <a:pPr>
              <a:buFont typeface="Arial" pitchFamily="34" charset="0"/>
              <a:buChar char="•"/>
            </a:pPr>
            <a:endParaRPr lang="ca-ES" sz="2800" dirty="0"/>
          </a:p>
        </p:txBody>
      </p:sp>
    </p:spTree>
    <p:extLst>
      <p:ext uri="{BB962C8B-B14F-4D97-AF65-F5344CB8AC3E}">
        <p14:creationId xmlns:p14="http://schemas.microsoft.com/office/powerpoint/2010/main" val="118434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034" y="3573016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08912" cy="792088"/>
          </a:xfrm>
        </p:spPr>
        <p:txBody>
          <a:bodyPr/>
          <a:lstStyle/>
          <a:p>
            <a:r>
              <a:rPr lang="ca-ES" sz="3200" b="1" dirty="0" smtClean="0">
                <a:solidFill>
                  <a:srgbClr val="0070C0"/>
                </a:solidFill>
              </a:rPr>
              <a:t>I </a:t>
            </a:r>
            <a:r>
              <a:rPr lang="ca-ES" sz="3200" b="1" dirty="0" smtClean="0">
                <a:solidFill>
                  <a:srgbClr val="0070C0"/>
                </a:solidFill>
              </a:rPr>
              <a:t>en una  segona  sessió  hem  treballat</a:t>
            </a:r>
            <a:r>
              <a:rPr lang="ca-ES" sz="3200" b="1" dirty="0" smtClean="0">
                <a:solidFill>
                  <a:srgbClr val="0070C0"/>
                </a:solidFill>
              </a:rPr>
              <a:t>:</a:t>
            </a:r>
            <a:endParaRPr lang="ca-ES" sz="3200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772816"/>
            <a:ext cx="7520940" cy="357984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a-ES" sz="3200" dirty="0" smtClean="0"/>
              <a:t>Els Trucs.</a:t>
            </a:r>
          </a:p>
          <a:p>
            <a:pPr>
              <a:buFont typeface="Arial" pitchFamily="34" charset="0"/>
              <a:buChar char="•"/>
            </a:pPr>
            <a:r>
              <a:rPr lang="ca-ES" sz="3200" dirty="0" smtClean="0"/>
              <a:t>Les sensacions.</a:t>
            </a:r>
          </a:p>
          <a:p>
            <a:pPr>
              <a:buFont typeface="Arial" pitchFamily="34" charset="0"/>
              <a:buChar char="•"/>
            </a:pPr>
            <a:r>
              <a:rPr lang="ca-ES" sz="3200" dirty="0" smtClean="0"/>
              <a:t>Les idees prèvies sobre la joguina (preus, mides ,...) </a:t>
            </a:r>
            <a:endParaRPr lang="ca-ES" sz="3200" dirty="0"/>
          </a:p>
        </p:txBody>
      </p:sp>
    </p:spTree>
    <p:extLst>
      <p:ext uri="{BB962C8B-B14F-4D97-AF65-F5344CB8AC3E}">
        <p14:creationId xmlns:p14="http://schemas.microsoft.com/office/powerpoint/2010/main" val="139281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325" y="836712"/>
            <a:ext cx="7520940" cy="792088"/>
          </a:xfrm>
        </p:spPr>
        <p:txBody>
          <a:bodyPr/>
          <a:lstStyle/>
          <a:p>
            <a:r>
              <a:rPr lang="ca-ES" sz="3200" b="1" dirty="0" smtClean="0">
                <a:solidFill>
                  <a:srgbClr val="0070C0"/>
                </a:solidFill>
              </a:rPr>
              <a:t>sessió tercera : </a:t>
            </a:r>
            <a:br>
              <a:rPr lang="ca-ES" sz="3200" b="1" dirty="0" smtClean="0">
                <a:solidFill>
                  <a:srgbClr val="0070C0"/>
                </a:solidFill>
              </a:rPr>
            </a:br>
            <a:r>
              <a:rPr lang="ca-ES" sz="3200" b="1" dirty="0" smtClean="0">
                <a:solidFill>
                  <a:srgbClr val="0070C0"/>
                </a:solidFill>
              </a:rPr>
              <a:t>Ara veiem la realitat de la joguina:</a:t>
            </a:r>
            <a:endParaRPr lang="ca-ES" sz="3200" b="1" dirty="0">
              <a:solidFill>
                <a:srgbClr val="0070C0"/>
              </a:solidFill>
            </a:endParaRPr>
          </a:p>
        </p:txBody>
      </p:sp>
      <p:pic>
        <p:nvPicPr>
          <p:cNvPr id="2049" name="Imagen 1" descr="Ampliar imagen: AIR RAIDERS - PERSECUCIÓN EN EL AIRE">
            <a:hlinkClick r:id="rId2" tooltip="&quot;AIR RAIDERS - PERSECUCIÓN EN EL AIRE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77072"/>
            <a:ext cx="23812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683568" y="2060848"/>
            <a:ext cx="7520940" cy="3579849"/>
          </a:xfrm>
        </p:spPr>
        <p:txBody>
          <a:bodyPr>
            <a:normAutofit/>
          </a:bodyPr>
          <a:lstStyle/>
          <a:p>
            <a:pPr algn="just"/>
            <a:r>
              <a:rPr lang="ca-ES" sz="2800" b="0" dirty="0" smtClean="0"/>
              <a:t>Si algun nen o nena la té a casa,</a:t>
            </a:r>
          </a:p>
          <a:p>
            <a:pPr algn="just"/>
            <a:r>
              <a:rPr lang="ca-ES" sz="2800" b="0" dirty="0" smtClean="0"/>
              <a:t>la porta i l'observem a l’aula.  </a:t>
            </a:r>
          </a:p>
          <a:p>
            <a:pPr algn="just"/>
            <a:r>
              <a:rPr lang="ca-ES" sz="2800" b="0" dirty="0" smtClean="0"/>
              <a:t>Si no es possible se’n fa una fitxa</a:t>
            </a:r>
          </a:p>
          <a:p>
            <a:pPr algn="just"/>
            <a:r>
              <a:rPr lang="ca-ES" sz="2800" b="0" dirty="0" smtClean="0"/>
              <a:t>tècnica.</a:t>
            </a:r>
            <a:endParaRPr lang="ca-ES" sz="2800" b="0" dirty="0" smtClean="0"/>
          </a:p>
          <a:p>
            <a:pPr algn="just"/>
            <a:r>
              <a:rPr lang="ca-ES" sz="3600" dirty="0"/>
              <a:t> </a:t>
            </a:r>
            <a:r>
              <a:rPr lang="ca-ES" sz="3600" dirty="0" smtClean="0"/>
              <a:t>                             </a:t>
            </a:r>
            <a:endParaRPr lang="ca-ES" sz="3600" dirty="0"/>
          </a:p>
        </p:txBody>
      </p:sp>
    </p:spTree>
    <p:extLst>
      <p:ext uri="{BB962C8B-B14F-4D97-AF65-F5344CB8AC3E}">
        <p14:creationId xmlns:p14="http://schemas.microsoft.com/office/powerpoint/2010/main" val="1301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389</TotalTime>
  <Words>655</Words>
  <Application>Microsoft Office PowerPoint</Application>
  <PresentationFormat>Presentación en pantalla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Ángulos</vt:lpstr>
      <vt:lpstr>        ECA ? què és ECA? ...   per Fomentar la mirada crítica   Mirem anuncis: les joguines</vt:lpstr>
      <vt:lpstr>Què és l’ECA?</vt:lpstr>
      <vt:lpstr>Eca a l’escola</vt:lpstr>
      <vt:lpstr>JUSTIFICACIÓ DEL PROJECTE eca.</vt:lpstr>
      <vt:lpstr>Presentación de PowerPoint</vt:lpstr>
      <vt:lpstr>HEM TRIAT UNA JOGUINA TELEDIRIGIDA</vt:lpstr>
      <vt:lpstr>      En una primera sessió hem vist de l’anunci:</vt:lpstr>
      <vt:lpstr>I en una  segona  sessió  hem  treballat:</vt:lpstr>
      <vt:lpstr>sessió tercera :  Ara veiem la realitat de la joguina:</vt:lpstr>
      <vt:lpstr> És el moment  de: </vt:lpstr>
      <vt:lpstr>Imatges de l’activitat</vt:lpstr>
      <vt:lpstr>El treball dels alumnes</vt:lpstr>
      <vt:lpstr>Per  si  us interessa  ampliar  en  Educació en Comunicació Audiovisual:</vt:lpstr>
      <vt:lpstr>“Oblidar-se de l’Educació en Comunicació, oblidar-se de la necessitat d’ensenyar a tenir una mirada crítica davant les pantalles, resulta tan greu com si només s’ensenyés a sumar i a multiplicar; i no a restar i dividir  Xavier breil , L’educació mediàtica: una proposta europea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Tió, tió..i els tres reis de</dc:title>
  <dc:creator>vicky</dc:creator>
  <cp:lastModifiedBy>vicky</cp:lastModifiedBy>
  <cp:revision>57</cp:revision>
  <dcterms:created xsi:type="dcterms:W3CDTF">2011-06-01T21:08:48Z</dcterms:created>
  <dcterms:modified xsi:type="dcterms:W3CDTF">2012-03-21T20:14:44Z</dcterms:modified>
</cp:coreProperties>
</file>